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5"/>
  </p:notesMasterIdLst>
  <p:sldIdLst>
    <p:sldId id="1089" r:id="rId6"/>
    <p:sldId id="1092" r:id="rId7"/>
    <p:sldId id="257" r:id="rId8"/>
    <p:sldId id="261" r:id="rId9"/>
    <p:sldId id="265" r:id="rId10"/>
    <p:sldId id="258" r:id="rId11"/>
    <p:sldId id="259" r:id="rId12"/>
    <p:sldId id="264" r:id="rId13"/>
    <p:sldId id="260" r:id="rId14"/>
    <p:sldId id="262" r:id="rId15"/>
    <p:sldId id="266" r:id="rId16"/>
    <p:sldId id="267" r:id="rId17"/>
    <p:sldId id="268" r:id="rId18"/>
    <p:sldId id="272" r:id="rId19"/>
    <p:sldId id="273" r:id="rId20"/>
    <p:sldId id="269" r:id="rId21"/>
    <p:sldId id="263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ganaru, A." initials="JA" lastIdx="2" clrIdx="0">
    <p:extLst>
      <p:ext uri="{19B8F6BF-5375-455C-9EA6-DF929625EA0E}">
        <p15:presenceInfo xmlns:p15="http://schemas.microsoft.com/office/powerpoint/2012/main" userId="S::a.juganaru@accenture.com::7cae6b66-2662-4394-876a-eeef8ceef2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00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1C5AF-A737-42C7-A6D3-47675E981523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41B95-9500-4B16-B417-9E9547388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3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87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76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7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1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9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0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9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0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18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83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8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0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41B95-9500-4B16-B417-9E95473884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0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3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3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D2E8-36DD-49C1-8C0B-767156662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BBC70-CA56-4C99-A312-9183E3E05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C66D-B135-4F2A-AD67-F84C8681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85EE-9D1B-4261-B3E5-7E3672C1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6FC3D-307D-4CEE-A272-70B2C5806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F20C-72DA-4F7B-A157-B5D1A678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F2FE9-DD13-4772-9962-96F6D38DE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641A-691B-4CEE-8C48-3EEF10D0F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C65D2-DEFE-476C-ACD9-8D81E2B2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1E088-7817-4C54-A775-7120E907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4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21890-AC0D-47E6-89EC-823D3A720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108FA-2D72-4687-89D1-B3C349E85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44D7-BEC2-45B2-BACF-9764CCFB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7DFF-E974-48F0-9671-6DD5EEC5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AA36-6DF7-4746-A498-C672912A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8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45200" y="1428713"/>
            <a:ext cx="11504128" cy="2320683"/>
          </a:xfrm>
        </p:spPr>
        <p:txBody>
          <a:bodyPr/>
          <a:lstStyle>
            <a:lvl1pPr>
              <a:defRPr sz="508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lang="en-US" sz="5080" dirty="0">
                <a:latin typeface="TeleGrotesk Headline" pitchFamily="2" charset="0"/>
              </a:rPr>
              <a:t>Maximum of 3 lines</a:t>
            </a:r>
            <a:br>
              <a:rPr lang="en-US" sz="5080" dirty="0">
                <a:latin typeface="TeleGrotesk Headline" pitchFamily="2" charset="0"/>
              </a:rPr>
            </a:br>
            <a:r>
              <a:rPr lang="en-US" sz="5080" dirty="0">
                <a:latin typeface="TeleGrotesk Headline" pitchFamily="2" charset="0"/>
              </a:rPr>
              <a:t>40 (48) 66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45197" y="4086375"/>
            <a:ext cx="11504128" cy="390876"/>
          </a:xfrm>
        </p:spPr>
        <p:txBody>
          <a:bodyPr wrap="square">
            <a:spAutoFit/>
          </a:bodyPr>
          <a:lstStyle>
            <a:lvl1pPr marL="0" marR="0" indent="0" algn="l" defTabSz="609820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54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Normal, 24 pt</a:t>
            </a:r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2"/>
          <a:srcRect r="60924"/>
          <a:stretch>
            <a:fillRect/>
          </a:stretch>
        </p:blipFill>
        <p:spPr bwMode="black">
          <a:xfrm>
            <a:off x="342839" y="5985348"/>
            <a:ext cx="1385879" cy="529576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2"/>
          <a:srcRect l="41258"/>
          <a:stretch>
            <a:fillRect/>
          </a:stretch>
        </p:blipFill>
        <p:spPr bwMode="black">
          <a:xfrm>
            <a:off x="9765964" y="5985348"/>
            <a:ext cx="2083358" cy="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42840" y="3119978"/>
            <a:ext cx="11504128" cy="236709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52394" tIns="76197" rIns="152394" bIns="76197"/>
          <a:lstStyle/>
          <a:p>
            <a:pPr defTabSz="609859">
              <a:lnSpc>
                <a:spcPts val="4233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4233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42840" y="1949357"/>
            <a:ext cx="11021774" cy="353771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52394" tIns="76197" rIns="152394" bIns="76197"/>
          <a:lstStyle/>
          <a:p>
            <a:pPr defTabSz="609859">
              <a:lnSpc>
                <a:spcPts val="4233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4233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42839" y="2278812"/>
            <a:ext cx="10284938" cy="3208261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508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080"/>
              <a:t>TELEGROTESK Headline (ULTRA)</a:t>
            </a:r>
            <a:br>
              <a:rPr lang="en-US" sz="5080"/>
            </a:br>
            <a:r>
              <a:rPr lang="en-US" sz="5080">
                <a:latin typeface="TeleGrotesk Headline" pitchFamily="2" charset="0"/>
              </a:rPr>
              <a:t>Maximum of 3 lines</a:t>
            </a:r>
            <a:br>
              <a:rPr lang="en-US" sz="5080">
                <a:latin typeface="TeleGrotesk Headline" pitchFamily="2" charset="0"/>
              </a:rPr>
            </a:br>
            <a:r>
              <a:rPr lang="en-US" sz="5080">
                <a:latin typeface="TeleGrotesk Headline" pitchFamily="2" charset="0"/>
              </a:rPr>
              <a:t>40 (48) 60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42681" y="4800470"/>
            <a:ext cx="10285096" cy="390876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54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2"/>
          <a:srcRect r="60924"/>
          <a:stretch>
            <a:fillRect/>
          </a:stretch>
        </p:blipFill>
        <p:spPr>
          <a:xfrm>
            <a:off x="342839" y="5985348"/>
            <a:ext cx="1385879" cy="529576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2"/>
          <a:srcRect l="43441"/>
          <a:stretch>
            <a:fillRect/>
          </a:stretch>
        </p:blipFill>
        <p:spPr>
          <a:xfrm>
            <a:off x="9843371" y="5985348"/>
            <a:ext cx="2005953" cy="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TKOM_39L_Grillen_7475.jpg"/>
          <p:cNvPicPr>
            <a:picLocks noChangeAspect="1"/>
          </p:cNvPicPr>
          <p:nvPr userDrawn="1"/>
        </p:nvPicPr>
        <p:blipFill>
          <a:blip r:embed="rId5"/>
          <a:srcRect b="15710"/>
          <a:stretch>
            <a:fillRect/>
          </a:stretch>
        </p:blipFill>
        <p:spPr>
          <a:xfrm>
            <a:off x="-1" y="-1"/>
            <a:ext cx="12193613" cy="6858001"/>
          </a:xfrm>
          <a:prstGeom prst="rect">
            <a:avLst/>
          </a:prstGeom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42838" y="3121550"/>
            <a:ext cx="11505140" cy="3393719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609820">
                <a:lnSpc>
                  <a:spcPts val="4232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4233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609820">
                <a:lnSpc>
                  <a:spcPts val="4232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4233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83824">
                <a:lnSpc>
                  <a:spcPts val="1904"/>
                </a:lnSpc>
                <a:buClr>
                  <a:srgbClr val="E20074"/>
                </a:buClr>
                <a:buFont typeface="Wingdings" pitchFamily="2" charset="2"/>
                <a:buChar char="§"/>
              </a:pPr>
              <a:endParaRPr lang="en-US" sz="1905" dirty="0">
                <a:solidFill>
                  <a:srgbClr val="000000"/>
                </a:solidFill>
                <a:latin typeface="Tele-GroteskNor"/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42681" y="3386999"/>
            <a:ext cx="10461529" cy="1172500"/>
          </a:xfrm>
          <a:noFill/>
        </p:spPr>
        <p:txBody>
          <a:bodyPr wrap="square" lIns="143990">
            <a:spAutoFit/>
          </a:bodyPr>
          <a:lstStyle>
            <a:lvl1pPr>
              <a:defRPr sz="4233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kumimoji="0" lang="en-US" sz="42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 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42683" y="4800470"/>
            <a:ext cx="10461528" cy="390876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54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8" name="Grafik 37" descr="T_Logo_3c_Slogan_p_INT.emf"/>
          <p:cNvPicPr>
            <a:picLocks noChangeAspect="1"/>
          </p:cNvPicPr>
          <p:nvPr userDrawn="1"/>
        </p:nvPicPr>
        <p:blipFill>
          <a:blip r:embed="rId6"/>
          <a:srcRect r="60924"/>
          <a:stretch>
            <a:fillRect/>
          </a:stretch>
        </p:blipFill>
        <p:spPr>
          <a:xfrm>
            <a:off x="522420" y="5801684"/>
            <a:ext cx="1385879" cy="529576"/>
          </a:xfrm>
          <a:prstGeom prst="rect">
            <a:avLst/>
          </a:prstGeom>
        </p:spPr>
      </p:pic>
      <p:pic>
        <p:nvPicPr>
          <p:cNvPr id="39" name="Grafik 38" descr="T_Logo_3c_Slogan_p_INT.emf"/>
          <p:cNvPicPr>
            <a:picLocks noChangeAspect="1"/>
          </p:cNvPicPr>
          <p:nvPr userDrawn="1"/>
        </p:nvPicPr>
        <p:blipFill>
          <a:blip r:embed="rId6"/>
          <a:srcRect l="41258"/>
          <a:stretch>
            <a:fillRect/>
          </a:stretch>
        </p:blipFill>
        <p:spPr>
          <a:xfrm>
            <a:off x="9579504" y="5801684"/>
            <a:ext cx="2083358" cy="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TKOM_39L_Grillen_7475.jpg"/>
          <p:cNvPicPr>
            <a:picLocks noChangeAspect="1"/>
          </p:cNvPicPr>
          <p:nvPr userDrawn="1"/>
        </p:nvPicPr>
        <p:blipFill>
          <a:blip r:embed="rId2"/>
          <a:srcRect b="58195"/>
          <a:stretch>
            <a:fillRect/>
          </a:stretch>
        </p:blipFill>
        <p:spPr>
          <a:xfrm>
            <a:off x="342679" y="342892"/>
            <a:ext cx="11504128" cy="3208987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3" cstate="print"/>
          <a:srcRect r="11" b="-468"/>
          <a:stretch>
            <a:fillRect/>
          </a:stretch>
        </p:blipFill>
        <p:spPr bwMode="gray">
          <a:xfrm>
            <a:off x="342681" y="3066340"/>
            <a:ext cx="11504128" cy="48553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42681" y="3390591"/>
            <a:ext cx="11504128" cy="2096481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233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233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42680" y="4800470"/>
            <a:ext cx="11501602" cy="390876"/>
          </a:xfrm>
        </p:spPr>
        <p:txBody>
          <a:bodyPr lIns="143990">
            <a:spAutoFit/>
          </a:bodyPr>
          <a:lstStyle>
            <a:lvl1pPr marL="0" marR="0" indent="0" algn="l" defTabSz="609820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54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4"/>
          <a:srcRect r="60924"/>
          <a:stretch>
            <a:fillRect/>
          </a:stretch>
        </p:blipFill>
        <p:spPr>
          <a:xfrm>
            <a:off x="342839" y="5985348"/>
            <a:ext cx="1385879" cy="529576"/>
          </a:xfrm>
          <a:prstGeom prst="rect">
            <a:avLst/>
          </a:prstGeom>
        </p:spPr>
      </p:pic>
      <p:pic>
        <p:nvPicPr>
          <p:cNvPr id="34" name="Grafik 33" descr="T_Logo_3c_Slogan_p_INT.emf"/>
          <p:cNvPicPr>
            <a:picLocks noChangeAspect="1"/>
          </p:cNvPicPr>
          <p:nvPr userDrawn="1"/>
        </p:nvPicPr>
        <p:blipFill>
          <a:blip r:embed="rId4"/>
          <a:srcRect l="43441"/>
          <a:stretch>
            <a:fillRect/>
          </a:stretch>
        </p:blipFill>
        <p:spPr>
          <a:xfrm>
            <a:off x="9843371" y="5985348"/>
            <a:ext cx="2005953" cy="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3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42679" y="1428713"/>
            <a:ext cx="11504128" cy="2412959"/>
          </a:xfrm>
        </p:spPr>
        <p:txBody>
          <a:bodyPr/>
          <a:lstStyle>
            <a:lvl1pPr marL="0" marR="0" indent="0" algn="l" defTabSz="483984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715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kumimoji="0" lang="en-US" sz="57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7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7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dd.mm.yyyy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58067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744"/>
            <a:ext cx="12192000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42679" y="1428713"/>
            <a:ext cx="11504128" cy="2412959"/>
          </a:xfrm>
        </p:spPr>
        <p:txBody>
          <a:bodyPr/>
          <a:lstStyle>
            <a:lvl1pPr marL="0" marR="0" indent="0" algn="l" defTabSz="483984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715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79728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42679" y="1428713"/>
            <a:ext cx="11504128" cy="2412959"/>
          </a:xfrm>
        </p:spPr>
        <p:txBody>
          <a:bodyPr/>
          <a:lstStyle>
            <a:lvl1pPr marL="0" marR="0" indent="0" algn="l" defTabSz="483984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71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8297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2" y="128"/>
            <a:ext cx="12191994" cy="685650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42679" y="1428713"/>
            <a:ext cx="11504128" cy="2412959"/>
          </a:xfrm>
        </p:spPr>
        <p:txBody>
          <a:bodyPr/>
          <a:lstStyle>
            <a:lvl1pPr marL="0" marR="0" indent="0" algn="l" defTabSz="483984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715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68120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6DDA-626A-406B-8C71-F2964434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9AA7B-BDFC-4680-B0B4-5D668C997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2CBD-724F-4FED-9888-5A26AA2C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E8D8A-CB94-4D73-A860-0817BA7F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0760-A6E3-432E-9BF0-E94F01D4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127"/>
            <a:ext cx="12191997" cy="6856510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42679" y="1428713"/>
            <a:ext cx="11504128" cy="2412959"/>
          </a:xfrm>
        </p:spPr>
        <p:txBody>
          <a:bodyPr/>
          <a:lstStyle>
            <a:lvl1pPr marL="0" marR="0" indent="0" algn="l" defTabSz="483984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715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80676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128"/>
            <a:ext cx="12191997" cy="6856509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42679" y="1428713"/>
            <a:ext cx="11504128" cy="2412959"/>
          </a:xfrm>
        </p:spPr>
        <p:txBody>
          <a:bodyPr/>
          <a:lstStyle>
            <a:lvl1pPr marL="0" marR="0" indent="0" algn="l" defTabSz="483984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715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6500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2" y="127"/>
            <a:ext cx="12191994" cy="685650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42679" y="1428713"/>
            <a:ext cx="11504128" cy="2412959"/>
          </a:xfrm>
        </p:spPr>
        <p:txBody>
          <a:bodyPr/>
          <a:lstStyle>
            <a:lvl1pPr marL="0" marR="0" indent="0" algn="l" defTabSz="483984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715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83184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2"/>
            <a:ext cx="12194648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42679" y="3612842"/>
            <a:ext cx="11504128" cy="2255604"/>
          </a:xfrm>
        </p:spPr>
        <p:txBody>
          <a:bodyPr anchor="b" anchorCtr="0"/>
          <a:lstStyle>
            <a:lvl1pPr marL="0" marR="0" indent="0" algn="l" defTabSz="483984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715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7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7921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6858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0851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6171592" y="2"/>
            <a:ext cx="602041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2"/>
            <a:ext cx="5677572" cy="85464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2839" y="1562455"/>
            <a:ext cx="5677571" cy="4305991"/>
          </a:xfrm>
        </p:spPr>
        <p:txBody>
          <a:bodyPr anchor="ctr"/>
          <a:lstStyle>
            <a:lvl1pPr>
              <a:defRPr sz="1905" baseline="0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63220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71750" y="266692"/>
            <a:ext cx="5677572" cy="85464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171750" y="1562455"/>
            <a:ext cx="5677571" cy="4305991"/>
          </a:xfrm>
        </p:spPr>
        <p:txBody>
          <a:bodyPr anchor="ctr"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 baseline="0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602041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607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48161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40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9487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6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42837" y="1562455"/>
            <a:ext cx="11504128" cy="43059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4321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CD6D-9B80-4B07-87A5-4320BA51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20617-C790-4B84-A4B5-583FEBEA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78D53-6EEE-44DD-9EEC-85D65186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CA14-AF27-414A-9C31-D463FC5A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D64E-CF19-44E0-B547-9BE54985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431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7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2839" y="1562455"/>
            <a:ext cx="5677571" cy="4305991"/>
          </a:xfrm>
        </p:spPr>
        <p:txBody>
          <a:bodyPr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1591" y="1562455"/>
            <a:ext cx="5675877" cy="4305991"/>
          </a:xfrm>
        </p:spPr>
        <p:txBody>
          <a:bodyPr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3229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7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2839" y="1562455"/>
            <a:ext cx="3733128" cy="4305991"/>
          </a:xfrm>
        </p:spPr>
        <p:txBody>
          <a:bodyPr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114341" y="1562455"/>
            <a:ext cx="3733128" cy="4305991"/>
          </a:xfrm>
        </p:spPr>
        <p:txBody>
          <a:bodyPr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4228589" y="1562456"/>
            <a:ext cx="3733128" cy="43059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95189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7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2839" y="1562455"/>
            <a:ext cx="2761752" cy="4305991"/>
          </a:xfrm>
        </p:spPr>
        <p:txBody>
          <a:bodyPr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 baseline="0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1423" y="1562455"/>
            <a:ext cx="2761752" cy="4305991"/>
          </a:xfrm>
        </p:spPr>
        <p:txBody>
          <a:bodyPr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257131" y="1562456"/>
            <a:ext cx="2761752" cy="43059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9085716" y="1562455"/>
            <a:ext cx="2761752" cy="4305991"/>
          </a:xfrm>
        </p:spPr>
        <p:txBody>
          <a:bodyPr/>
          <a:lstStyle>
            <a:lvl1pPr>
              <a:defRPr sz="1905"/>
            </a:lvl1pPr>
            <a:lvl2pPr>
              <a:defRPr sz="1905"/>
            </a:lvl2pPr>
            <a:lvl3pPr>
              <a:buClr>
                <a:schemeClr val="tx1"/>
              </a:buClr>
              <a:defRPr sz="1905"/>
            </a:lvl3pPr>
            <a:lvl4pPr>
              <a:buClr>
                <a:schemeClr val="tx1"/>
              </a:buClr>
              <a:defRPr sz="1905"/>
            </a:lvl4pPr>
            <a:lvl5pPr>
              <a:buClr>
                <a:schemeClr val="tx1"/>
              </a:buCl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5622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1" y="5960852"/>
            <a:ext cx="11535199" cy="761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764" tIns="48382" rIns="96764" bIns="48382" anchor="ctr"/>
          <a:lstStyle/>
          <a:p>
            <a:pPr algn="ctr" defTabSz="483824" fontAlgn="auto">
              <a:spcAft>
                <a:spcPts val="0"/>
              </a:spcAft>
              <a:buClr>
                <a:srgbClr val="E20074"/>
              </a:buClr>
              <a:defRPr/>
            </a:pPr>
            <a:endParaRPr lang="en-US" sz="1905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7" y="266693"/>
            <a:ext cx="11504128" cy="533386"/>
          </a:xfrm>
        </p:spPr>
        <p:txBody>
          <a:bodyPr/>
          <a:lstStyle>
            <a:lvl1pPr marL="0" indent="0">
              <a:defRPr sz="254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2679" y="1562455"/>
            <a:ext cx="5676710" cy="4685686"/>
          </a:xfrm>
        </p:spPr>
        <p:txBody>
          <a:bodyPr/>
          <a:lstStyle>
            <a:lvl1pPr>
              <a:defRPr sz="1482"/>
            </a:lvl1pPr>
            <a:lvl2pPr>
              <a:defRPr sz="1482"/>
            </a:lvl2pPr>
            <a:lvl3pPr marL="191526" indent="-190494">
              <a:buClr>
                <a:schemeClr val="tx1"/>
              </a:buClr>
              <a:defRPr sz="1482"/>
            </a:lvl3pPr>
            <a:lvl4pPr marL="380988" indent="-190494">
              <a:buClr>
                <a:schemeClr val="tx1"/>
              </a:buClr>
              <a:defRPr sz="1482"/>
            </a:lvl4pPr>
            <a:lvl5pPr marL="0" indent="0">
              <a:spcBef>
                <a:spcPts val="847"/>
              </a:spcBef>
              <a:spcAft>
                <a:spcPts val="847"/>
              </a:spcAft>
              <a:buClr>
                <a:schemeClr val="tx1"/>
              </a:buClr>
              <a:buNone/>
              <a:defRPr sz="1482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6170931" y="1562455"/>
            <a:ext cx="5676710" cy="468568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82" dirty="0" smtClean="0"/>
            </a:lvl1pPr>
            <a:lvl2pPr>
              <a:defRPr lang="de-DE" sz="1482" dirty="0" smtClean="0"/>
            </a:lvl2pPr>
            <a:lvl3pPr marL="191526" indent="-190494">
              <a:defRPr lang="de-DE" sz="1482" dirty="0" smtClean="0"/>
            </a:lvl3pPr>
            <a:lvl4pPr marL="380988" indent="-190494">
              <a:defRPr lang="de-DE" sz="1482" dirty="0" smtClean="0"/>
            </a:lvl4pPr>
            <a:lvl5pPr>
              <a:defRPr lang="de-DE" sz="1482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47"/>
              </a:spcBef>
              <a:spcAft>
                <a:spcPts val="847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8252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1" y="5960852"/>
            <a:ext cx="11535199" cy="761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764" tIns="48382" rIns="96764" bIns="48382" anchor="ctr"/>
          <a:lstStyle/>
          <a:p>
            <a:pPr algn="ctr" defTabSz="483824" fontAlgn="auto">
              <a:spcAft>
                <a:spcPts val="0"/>
              </a:spcAft>
              <a:buClr>
                <a:srgbClr val="E20074"/>
              </a:buClr>
              <a:defRPr/>
            </a:pPr>
            <a:endParaRPr lang="en-US" sz="1905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7" y="266693"/>
            <a:ext cx="11504128" cy="533386"/>
          </a:xfrm>
        </p:spPr>
        <p:txBody>
          <a:bodyPr/>
          <a:lstStyle>
            <a:lvl1pPr marL="0" indent="0">
              <a:defRPr sz="254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2679" y="1562455"/>
            <a:ext cx="3733128" cy="4685686"/>
          </a:xfrm>
        </p:spPr>
        <p:txBody>
          <a:bodyPr/>
          <a:lstStyle>
            <a:lvl1pPr>
              <a:defRPr sz="1482"/>
            </a:lvl1pPr>
            <a:lvl2pPr>
              <a:defRPr sz="1482"/>
            </a:lvl2pPr>
            <a:lvl3pPr marL="191526" indent="-190494">
              <a:buClr>
                <a:schemeClr val="tx1"/>
              </a:buClr>
              <a:defRPr sz="1482"/>
            </a:lvl3pPr>
            <a:lvl4pPr marL="380988" indent="-190494">
              <a:buClr>
                <a:schemeClr val="tx1"/>
              </a:buClr>
              <a:defRPr sz="1482"/>
            </a:lvl4pPr>
            <a:lvl5pPr marL="0" indent="0">
              <a:spcBef>
                <a:spcPts val="847"/>
              </a:spcBef>
              <a:spcAft>
                <a:spcPts val="847"/>
              </a:spcAft>
              <a:buClr>
                <a:schemeClr val="tx1"/>
              </a:buClr>
              <a:buNone/>
              <a:defRPr sz="1482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228509" y="1562455"/>
            <a:ext cx="3733128" cy="468568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82" dirty="0" smtClean="0"/>
            </a:lvl1pPr>
            <a:lvl2pPr>
              <a:defRPr lang="de-DE" sz="1482" dirty="0" smtClean="0"/>
            </a:lvl2pPr>
            <a:lvl3pPr marL="191526" indent="-190494">
              <a:defRPr lang="de-DE" sz="1482" dirty="0" smtClean="0"/>
            </a:lvl3pPr>
            <a:lvl4pPr marL="380988" indent="-190494">
              <a:defRPr lang="de-DE" sz="1482" dirty="0" smtClean="0"/>
            </a:lvl4pPr>
            <a:lvl5pPr>
              <a:defRPr lang="de-DE" sz="1482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47"/>
              </a:spcBef>
              <a:spcAft>
                <a:spcPts val="847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8114341" y="1562455"/>
            <a:ext cx="3733128" cy="468568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82" dirty="0" smtClean="0"/>
            </a:lvl1pPr>
            <a:lvl2pPr>
              <a:defRPr lang="de-DE" sz="1482" dirty="0" smtClean="0"/>
            </a:lvl2pPr>
            <a:lvl3pPr marL="191526" indent="-190494">
              <a:defRPr lang="de-DE" sz="1482" dirty="0" smtClean="0"/>
            </a:lvl3pPr>
            <a:lvl4pPr marL="380988" indent="-190494">
              <a:defRPr lang="de-DE" sz="1482" dirty="0" smtClean="0"/>
            </a:lvl4pPr>
            <a:lvl5pPr>
              <a:defRPr lang="de-DE" sz="1482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0" lvl="4" indent="0">
              <a:spcBef>
                <a:spcPts val="847"/>
              </a:spcBef>
              <a:spcAft>
                <a:spcPts val="847"/>
              </a:spcAft>
              <a:buClr>
                <a:schemeClr val="tx1"/>
              </a:buClr>
              <a:buNone/>
            </a:pPr>
            <a:r>
              <a:rPr lang="en-US"/>
              <a:t>Quotations/lead-in</a:t>
            </a:r>
            <a:endParaRPr lang="en-US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04598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1" y="5960852"/>
            <a:ext cx="11535199" cy="761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764" tIns="48382" rIns="96764" bIns="48382" anchor="ctr"/>
          <a:lstStyle/>
          <a:p>
            <a:pPr algn="ctr" defTabSz="483824" fontAlgn="auto">
              <a:spcAft>
                <a:spcPts val="0"/>
              </a:spcAft>
              <a:buClr>
                <a:srgbClr val="E20074"/>
              </a:buClr>
              <a:defRPr/>
            </a:pPr>
            <a:endParaRPr lang="en-US" sz="1905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7" y="266693"/>
            <a:ext cx="11504128" cy="533386"/>
          </a:xfrm>
        </p:spPr>
        <p:txBody>
          <a:bodyPr/>
          <a:lstStyle>
            <a:lvl1pPr marL="0" indent="0">
              <a:defRPr sz="254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2680" y="1562455"/>
            <a:ext cx="2761752" cy="4685686"/>
          </a:xfrm>
        </p:spPr>
        <p:txBody>
          <a:bodyPr/>
          <a:lstStyle>
            <a:lvl1pPr>
              <a:defRPr sz="1482"/>
            </a:lvl1pPr>
            <a:lvl2pPr>
              <a:defRPr sz="1482"/>
            </a:lvl2pPr>
            <a:lvl3pPr marL="191526" indent="-190494">
              <a:buClr>
                <a:schemeClr val="tx1"/>
              </a:buClr>
              <a:defRPr sz="1482"/>
            </a:lvl3pPr>
            <a:lvl4pPr marL="380988" indent="-190494">
              <a:buClr>
                <a:schemeClr val="tx1"/>
              </a:buClr>
              <a:defRPr sz="1482"/>
            </a:lvl4pPr>
            <a:lvl5pPr marL="0" indent="0">
              <a:spcBef>
                <a:spcPts val="847"/>
              </a:spcBef>
              <a:spcAft>
                <a:spcPts val="847"/>
              </a:spcAft>
              <a:buClr>
                <a:schemeClr val="tx1"/>
              </a:buClr>
              <a:buNone/>
              <a:defRPr sz="1482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56979" y="1562455"/>
            <a:ext cx="2761752" cy="468568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82" dirty="0" smtClean="0"/>
            </a:lvl1pPr>
            <a:lvl2pPr>
              <a:defRPr lang="de-DE" sz="1482" dirty="0" smtClean="0"/>
            </a:lvl2pPr>
            <a:lvl3pPr marL="191526" indent="-190494">
              <a:defRPr lang="de-DE" sz="1482" dirty="0" smtClean="0"/>
            </a:lvl3pPr>
            <a:lvl4pPr marL="380988" indent="-190494">
              <a:defRPr lang="de-DE" sz="1482" dirty="0" smtClean="0"/>
            </a:lvl4pPr>
            <a:lvl5pPr>
              <a:defRPr lang="de-DE" sz="1482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47"/>
              </a:spcBef>
              <a:spcAft>
                <a:spcPts val="847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6170931" y="1562455"/>
            <a:ext cx="2761752" cy="468568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82" dirty="0" smtClean="0"/>
            </a:lvl1pPr>
            <a:lvl2pPr>
              <a:defRPr lang="de-DE" sz="1482" dirty="0" smtClean="0"/>
            </a:lvl2pPr>
            <a:lvl3pPr marL="191526" indent="-190494">
              <a:defRPr lang="de-DE" sz="1482" dirty="0" smtClean="0"/>
            </a:lvl3pPr>
            <a:lvl4pPr marL="380988" indent="-190494">
              <a:defRPr lang="de-DE" sz="1482" dirty="0" smtClean="0"/>
            </a:lvl4pPr>
            <a:lvl5pPr>
              <a:defRPr lang="de-DE" sz="1482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47"/>
              </a:spcBef>
              <a:spcAft>
                <a:spcPts val="847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9085889" y="1562455"/>
            <a:ext cx="2761752" cy="468568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82" baseline="0" dirty="0" smtClean="0"/>
            </a:lvl1pPr>
            <a:lvl2pPr>
              <a:defRPr lang="de-DE" sz="1482" dirty="0" smtClean="0"/>
            </a:lvl2pPr>
            <a:lvl3pPr marL="191526" indent="-190494">
              <a:defRPr lang="de-DE" sz="1482" dirty="0" smtClean="0"/>
            </a:lvl3pPr>
            <a:lvl4pPr marL="380988" indent="-190494">
              <a:defRPr lang="de-DE" sz="1482" dirty="0" smtClean="0"/>
            </a:lvl4pPr>
            <a:lvl5pPr>
              <a:defRPr lang="de-DE" sz="1482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47"/>
              </a:spcBef>
              <a:spcAft>
                <a:spcPts val="847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dd.mm.yyyy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B82B61-49DC-4937-83D9-6C97F6C89D5B}" type="slidenum">
              <a:rPr lang="en-US" smtClean="0">
                <a:solidFill>
                  <a:srgbClr val="4B4B4B"/>
                </a:solidFill>
              </a:rPr>
              <a:pPr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4B4B4B"/>
                </a:solidFill>
              </a:rPr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89840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78" name="Picture 22" hidden="1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black">
          <a:xfrm>
            <a:off x="1681" y="1683"/>
            <a:ext cx="3360" cy="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22523" y="1772464"/>
            <a:ext cx="11501603" cy="3185556"/>
          </a:xfrm>
        </p:spPr>
        <p:txBody>
          <a:bodyPr/>
          <a:lstStyle>
            <a:lvl1pPr>
              <a:defRPr sz="7619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3629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78" name="Picture 22" hidden="1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black">
          <a:xfrm>
            <a:off x="1681" y="1683"/>
            <a:ext cx="3360" cy="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22523" y="1772464"/>
            <a:ext cx="11501603" cy="3185556"/>
          </a:xfrm>
        </p:spPr>
        <p:txBody>
          <a:bodyPr/>
          <a:lstStyle>
            <a:lvl1pPr>
              <a:defRPr sz="7619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85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2524" y="332654"/>
            <a:ext cx="11494883" cy="439724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719" y="1772465"/>
            <a:ext cx="11496563" cy="40993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May 14th  2014</a:t>
            </a:r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Steering Committee Rebranding Romtelecom/Cosmote –       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236-F742-4994-B025-3D78EEC0464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3325-9A54-458B-BBEC-3F1A098F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27089-2C07-4AAA-B675-258708C8F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6A919-72C7-40E2-ABD8-92706BFD9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20838-070E-4CA2-B63C-F0F69F3A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AA8C-2B0C-49F0-838E-AF7BE65E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B8147-30C4-4615-8238-8EBB0425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2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4D56-730B-4DD7-9C97-8F600969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08E66-95AC-40A2-9D73-33D3D7671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BF426-8B4A-4442-B7DE-3D26D09E5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4A48C-0756-4CAC-B8A2-FFD715ACF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57013-BF92-4F69-A2D1-AD19BE3CB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F8C55-29A6-40D0-A40B-D5F4138C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D6C71A-9763-43FD-9B7E-B99621EE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AFE767-5340-43C3-AF80-E649933A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5A05C-A8AA-48DC-9DF7-7452DE4B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4B175-51A3-4888-98C3-CC38994A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5DAF3-BA2E-43A1-996D-3C67AE8C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03D7A-E79A-489B-A251-BAA5535A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74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F94B5-F99B-4902-8E8D-13F84BCB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2B7E6-FD50-4E25-8A3B-2C76A4D4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995F9-6B9C-432B-9E85-BCABE718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2D57-78FD-47AD-AF31-5A7A74A8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1845-97F8-4D69-B35F-7D4896262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565E7-F6EE-43B6-BE24-D36066F7B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FBF4A-D001-4477-A0EA-BFC258B88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044C5-45E6-4632-8A96-1895466A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44795-FEE6-414D-B6B7-27920764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BC97-15BB-4C03-B116-2FD80D93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238E35-2A84-4B10-81BC-23859096A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6F5AB-239A-4E06-B778-6A0C8E388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77017-8442-4BC4-BC1A-3970EED8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06BC8-E9B0-49F3-BCAE-2C2C4EAA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5E9F2-BFEF-407F-B15F-AF7D41FA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8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2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6FA15-7EEA-4ABE-BCAA-4EA29CE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59C26-BC1F-40F7-B404-FEC77E2A2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ED90A-FF60-46B8-A4D4-AE938DC51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40573-A088-4A83-BC73-4A647200139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7AD54-4780-4127-8C08-4CF4B160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DF222-FD00-4B08-8250-5967FA01E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19A6C-70E4-495F-AF30-7E6B0FAE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9"/>
            </p:custDataLst>
          </p:nvPr>
        </p:nvGraphicFramePr>
        <p:xfrm>
          <a:off x="1681" y="1682"/>
          <a:ext cx="1678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60" imgH="360" progId="">
                  <p:embed/>
                </p:oleObj>
              </mc:Choice>
              <mc:Fallback>
                <p:oleObj name="think-cell Slide" r:id="rId30" imgW="360" imgH="360" progId="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2"/>
                        <a:ext cx="1678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42681" y="266693"/>
            <a:ext cx="11504128" cy="53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42840" y="1562058"/>
            <a:ext cx="11504128" cy="430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342839" y="6255851"/>
            <a:ext cx="2551551" cy="380990"/>
          </a:xfrm>
          <a:prstGeom prst="rect">
            <a:avLst/>
          </a:prstGeom>
        </p:spPr>
      </p:pic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10482311" y="6309190"/>
            <a:ext cx="876142" cy="2895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17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pPr defTabSz="1219314"/>
            <a:r>
              <a:rPr lang="en-US">
                <a:solidFill>
                  <a:srgbClr val="4B4B4B"/>
                </a:solidFill>
              </a:rPr>
              <a:t>dd.mm.yyyy</a:t>
            </a:r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4932157" y="6309190"/>
            <a:ext cx="5447319" cy="2895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17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pPr defTabSz="1219314"/>
            <a:r>
              <a:rPr lang="en-US">
                <a:solidFill>
                  <a:srgbClr val="4B4B4B"/>
                </a:solidFill>
              </a:rPr>
              <a:t>– Strictly confidential, Confidential, Internal –     Author/Presentation Topic</a:t>
            </a:r>
            <a:endParaRPr lang="en-US" dirty="0">
              <a:solidFill>
                <a:srgbClr val="4B4B4B"/>
              </a:solidFill>
            </a:endParaRP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11466036" y="6309190"/>
            <a:ext cx="380932" cy="2895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17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pPr defTabSz="1219314"/>
            <a:fld id="{35B82B61-49DC-4937-83D9-6C97F6C89D5B}" type="slidenum">
              <a:rPr lang="en-US" smtClean="0">
                <a:solidFill>
                  <a:srgbClr val="4B4B4B"/>
                </a:solidFill>
              </a:rPr>
              <a:pPr defTabSz="1219314"/>
              <a:t>‹#›</a:t>
            </a:fld>
            <a:endParaRPr lang="en-US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4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83984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387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60982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6">
          <a:solidFill>
            <a:schemeClr val="tx2"/>
          </a:solidFill>
          <a:latin typeface="Tele-GroteskUlt" pitchFamily="2" charset="0"/>
        </a:defRPr>
      </a:lvl2pPr>
      <a:lvl3pPr algn="l" defTabSz="60982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6">
          <a:solidFill>
            <a:schemeClr val="tx2"/>
          </a:solidFill>
          <a:latin typeface="Tele-GroteskUlt" pitchFamily="2" charset="0"/>
        </a:defRPr>
      </a:lvl3pPr>
      <a:lvl4pPr algn="l" defTabSz="60982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6">
          <a:solidFill>
            <a:schemeClr val="tx2"/>
          </a:solidFill>
          <a:latin typeface="Tele-GroteskUlt" pitchFamily="2" charset="0"/>
        </a:defRPr>
      </a:lvl4pPr>
      <a:lvl5pPr algn="l" defTabSz="60982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6">
          <a:solidFill>
            <a:schemeClr val="tx2"/>
          </a:solidFill>
          <a:latin typeface="Tele-GroteskUlt" pitchFamily="2" charset="0"/>
        </a:defRPr>
      </a:lvl5pPr>
      <a:lvl6pPr marL="483824" algn="l" defTabSz="60982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6">
          <a:solidFill>
            <a:schemeClr val="tx2"/>
          </a:solidFill>
          <a:latin typeface="Tele-GroteskUlt" pitchFamily="2" charset="0"/>
        </a:defRPr>
      </a:lvl6pPr>
      <a:lvl7pPr marL="967648" algn="l" defTabSz="60982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6">
          <a:solidFill>
            <a:schemeClr val="tx2"/>
          </a:solidFill>
          <a:latin typeface="Tele-GroteskUlt" pitchFamily="2" charset="0"/>
        </a:defRPr>
      </a:lvl7pPr>
      <a:lvl8pPr marL="1451472" algn="l" defTabSz="60982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6">
          <a:solidFill>
            <a:schemeClr val="tx2"/>
          </a:solidFill>
          <a:latin typeface="Tele-GroteskUlt" pitchFamily="2" charset="0"/>
        </a:defRPr>
      </a:lvl8pPr>
      <a:lvl9pPr marL="1935295" algn="l" defTabSz="60982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6">
          <a:solidFill>
            <a:schemeClr val="tx2"/>
          </a:solidFill>
          <a:latin typeface="Tele-GroteskUlt" pitchFamily="2" charset="0"/>
        </a:defRPr>
      </a:lvl9pPr>
    </p:titleStyle>
    <p:bodyStyle>
      <a:lvl1pPr algn="l" defTabSz="609820" rtl="0" eaLnBrk="1" fontAlgn="base" hangingPunct="1">
        <a:lnSpc>
          <a:spcPct val="104000"/>
        </a:lnSpc>
        <a:spcBef>
          <a:spcPts val="1270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681" algn="l" defTabSz="609820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228593" indent="-228593" algn="l" defTabSz="609820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457186" indent="-228472" algn="l" defTabSz="609820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685778" indent="-228593" algn="l" defTabSz="609820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661032" indent="-241912" algn="l" defTabSz="483824" rtl="0" eaLnBrk="1" latinLnBrk="0" hangingPunct="1">
        <a:spcBef>
          <a:spcPct val="20000"/>
        </a:spcBef>
        <a:buFont typeface="Arial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6pPr>
      <a:lvl7pPr marL="3144854" indent="-241912" algn="l" defTabSz="483824" rtl="0" eaLnBrk="1" latinLnBrk="0" hangingPunct="1">
        <a:spcBef>
          <a:spcPct val="20000"/>
        </a:spcBef>
        <a:buFont typeface="Arial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7pPr>
      <a:lvl8pPr marL="3628678" indent="-241912" algn="l" defTabSz="483824" rtl="0" eaLnBrk="1" latinLnBrk="0" hangingPunct="1">
        <a:spcBef>
          <a:spcPct val="20000"/>
        </a:spcBef>
        <a:buFont typeface="Arial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8pPr>
      <a:lvl9pPr marL="4112502" indent="-241912" algn="l" defTabSz="483824" rtl="0" eaLnBrk="1" latinLnBrk="0" hangingPunct="1">
        <a:spcBef>
          <a:spcPct val="20000"/>
        </a:spcBef>
        <a:buFont typeface="Arial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83824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24" algn="l" defTabSz="483824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648" algn="l" defTabSz="483824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472" algn="l" defTabSz="483824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295" algn="l" defTabSz="483824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119" algn="l" defTabSz="483824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943" algn="l" defTabSz="483824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766" algn="l" defTabSz="483824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589" algn="l" defTabSz="483824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93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204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719">
          <p15:clr>
            <a:srgbClr val="F26B43"/>
          </p15:clr>
        </p15:guide>
        <p15:guide id="9" orient="horz" pos="3266">
          <p15:clr>
            <a:srgbClr val="F26B43"/>
          </p15:clr>
        </p15:guide>
        <p15:guide id="10" orient="horz" pos="703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8215-0506-4F88-89C3-F52F9DBA3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ODI TRAINING -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88C93-C803-4121-B153-CB05AFD3F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680" y="4800450"/>
            <a:ext cx="10285097" cy="390860"/>
          </a:xfrm>
        </p:spPr>
        <p:txBody>
          <a:bodyPr/>
          <a:lstStyle/>
          <a:p>
            <a:r>
              <a:rPr lang="en-US" dirty="0"/>
              <a:t>December 9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485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EE405F-0ABB-45B6-A249-B1AD746ED6D2}"/>
              </a:ext>
            </a:extLst>
          </p:cNvPr>
          <p:cNvSpPr txBox="1"/>
          <p:nvPr/>
        </p:nvSpPr>
        <p:spPr>
          <a:xfrm>
            <a:off x="0" y="142240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ODI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CAAF1-DD6E-42D5-BDE3-EFE1321E3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81" y="914400"/>
            <a:ext cx="110394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3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8B0EE-18D6-43D2-BC74-B00ED585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483" y="881963"/>
            <a:ext cx="8163877" cy="5264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662E7-D626-49E3-AECB-AA07A4979A06}"/>
              </a:ext>
            </a:extLst>
          </p:cNvPr>
          <p:cNvSpPr txBox="1"/>
          <p:nvPr/>
        </p:nvSpPr>
        <p:spPr>
          <a:xfrm>
            <a:off x="0" y="152400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Designer Navigator</a:t>
            </a:r>
          </a:p>
        </p:txBody>
      </p:sp>
    </p:spTree>
    <p:extLst>
      <p:ext uri="{BB962C8B-B14F-4D97-AF65-F5344CB8AC3E}">
        <p14:creationId xmlns:p14="http://schemas.microsoft.com/office/powerpoint/2010/main" val="20395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046CE0-BE58-48D6-BC7B-BA666A2020F7}"/>
              </a:ext>
            </a:extLst>
          </p:cNvPr>
          <p:cNvSpPr txBox="1"/>
          <p:nvPr/>
        </p:nvSpPr>
        <p:spPr>
          <a:xfrm>
            <a:off x="0" y="172720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Operator Navigator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395FE-3598-49C1-B5C9-8C1EB5924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0" y="945832"/>
            <a:ext cx="7548880" cy="513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2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1CDE00-F5BF-4158-8776-19149562DAD1}"/>
              </a:ext>
            </a:extLst>
          </p:cNvPr>
          <p:cNvSpPr txBox="1"/>
          <p:nvPr/>
        </p:nvSpPr>
        <p:spPr>
          <a:xfrm>
            <a:off x="0" y="261257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Topology Navigator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19D3D-13AB-42C8-AEF5-9529CB75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97" y="874823"/>
            <a:ext cx="7683782" cy="53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3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3D7750-0EA9-4A30-8360-CE12E3EE9A62}"/>
              </a:ext>
            </a:extLst>
          </p:cNvPr>
          <p:cNvSpPr txBox="1"/>
          <p:nvPr/>
        </p:nvSpPr>
        <p:spPr>
          <a:xfrm>
            <a:off x="0" y="225827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Topology 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F832D-3912-43D1-8B22-56431653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532610"/>
            <a:ext cx="3671887" cy="6126174"/>
          </a:xfrm>
          <a:prstGeom prst="rect">
            <a:avLst/>
          </a:prstGeom>
        </p:spPr>
      </p:pic>
      <p:sp>
        <p:nvSpPr>
          <p:cNvPr id="5" name="VctBodyText_ID_1249322">
            <a:extLst>
              <a:ext uri="{FF2B5EF4-FFF2-40B4-BE49-F238E27FC236}">
                <a16:creationId xmlns:a16="http://schemas.microsoft.com/office/drawing/2014/main" id="{2F971188-7959-48E6-8BC9-592ABE21B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19" y="997115"/>
            <a:ext cx="3943667" cy="2227959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114295" tIns="380984" rIns="76197" numCol="1"/>
          <a:lstStyle>
            <a:defPPr>
              <a:defRPr lang="de-DE"/>
            </a:defPPr>
            <a:lvl1pPr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Physical architecture</a:t>
            </a:r>
          </a:p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Contexts: mapping logical to physical</a:t>
            </a:r>
          </a:p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Logical architecture</a:t>
            </a:r>
          </a:p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Languages   </a:t>
            </a:r>
          </a:p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Repositories</a:t>
            </a:r>
          </a:p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Generic Actions</a:t>
            </a:r>
          </a:p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endParaRPr lang="en-US" dirty="0">
              <a:latin typeface="Tele-GroteskNor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06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3E90B1-B446-41E8-BC2E-5F8F0269A910}"/>
              </a:ext>
            </a:extLst>
          </p:cNvPr>
          <p:cNvSpPr txBox="1"/>
          <p:nvPr/>
        </p:nvSpPr>
        <p:spPr>
          <a:xfrm>
            <a:off x="0" y="243794"/>
            <a:ext cx="12192000" cy="89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What is a Data Server?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204D4-E861-45F4-9E95-87BFCCAF7A8F}"/>
              </a:ext>
            </a:extLst>
          </p:cNvPr>
          <p:cNvSpPr/>
          <p:nvPr/>
        </p:nvSpPr>
        <p:spPr>
          <a:xfrm>
            <a:off x="375920" y="931264"/>
            <a:ext cx="11216640" cy="660181"/>
          </a:xfrm>
          <a:prstGeom prst="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34404" lvl="1" indent="-132725" defTabSz="96771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A data server is any system capable of storing data and making it available in the form of tables.</a:t>
            </a:r>
          </a:p>
          <a:p>
            <a:pPr marL="134404" lvl="1" indent="-132725" defTabSz="96771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A data server is always attached to a specific technology.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0D92D-63C4-4044-A4E2-6E42D388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61" y="1821829"/>
            <a:ext cx="9134158" cy="39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03443B-DABB-4497-83EA-E0DA79AA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797365"/>
            <a:ext cx="8666481" cy="5446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A63A87-AA1E-4019-9355-E433B8F89CBE}"/>
              </a:ext>
            </a:extLst>
          </p:cNvPr>
          <p:cNvSpPr txBox="1"/>
          <p:nvPr/>
        </p:nvSpPr>
        <p:spPr>
          <a:xfrm>
            <a:off x="0" y="183799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Security Navigator</a:t>
            </a:r>
          </a:p>
        </p:txBody>
      </p:sp>
    </p:spTree>
    <p:extLst>
      <p:ext uri="{BB962C8B-B14F-4D97-AF65-F5344CB8AC3E}">
        <p14:creationId xmlns:p14="http://schemas.microsoft.com/office/powerpoint/2010/main" val="38398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2C612-16C2-4A9E-9DA6-2DCD2134365A}"/>
              </a:ext>
            </a:extLst>
          </p:cNvPr>
          <p:cNvSpPr txBox="1"/>
          <p:nvPr/>
        </p:nvSpPr>
        <p:spPr>
          <a:xfrm>
            <a:off x="-1" y="172720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What is an Agent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22FBDD-5142-411E-9242-DBA5A5DFA535}"/>
              </a:ext>
            </a:extLst>
          </p:cNvPr>
          <p:cNvSpPr/>
          <p:nvPr/>
        </p:nvSpPr>
        <p:spPr>
          <a:xfrm>
            <a:off x="201508" y="1042584"/>
            <a:ext cx="5261851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lvl="1" indent="-125413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An agent is a run-time component of ODI that orchestrates the integration process.</a:t>
            </a:r>
          </a:p>
          <a:p>
            <a:pPr marL="1587" lvl="1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endParaRPr lang="en-US" dirty="0">
              <a:latin typeface="Tele-GroteskNor" pitchFamily="2" charset="0"/>
              <a:cs typeface="Arial" pitchFamily="34" charset="0"/>
            </a:endParaRPr>
          </a:p>
          <a:p>
            <a:pPr marL="127000" lvl="1" indent="-125413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It is a lightweight Java program that retrieves code from the repository at run time.</a:t>
            </a:r>
          </a:p>
          <a:p>
            <a:pPr marL="1587" lvl="1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endParaRPr lang="en-US" dirty="0">
              <a:latin typeface="Tele-GroteskNor" pitchFamily="2" charset="0"/>
              <a:cs typeface="Arial" pitchFamily="34" charset="0"/>
            </a:endParaRPr>
          </a:p>
          <a:p>
            <a:pPr marL="127000" lvl="1" indent="-125413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At design time, developers generate scenarios from the business rules that they have designed. The code of these scenarios is then retrieved from the repository by the agent at run time.</a:t>
            </a:r>
          </a:p>
          <a:p>
            <a:pPr marL="1587" lvl="1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endParaRPr lang="en-US" dirty="0">
              <a:latin typeface="Tele-GroteskNor" pitchFamily="2" charset="0"/>
              <a:cs typeface="Arial" pitchFamily="34" charset="0"/>
            </a:endParaRPr>
          </a:p>
          <a:p>
            <a:pPr marL="127000" lvl="1" indent="-125413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This agent then connects to the data servers and orchestrates the code execution on these servers.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75266-13FA-403F-8974-631E452B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921913"/>
            <a:ext cx="5261851" cy="53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46FFD-029D-4B17-8CA6-25BCB2E96315}"/>
              </a:ext>
            </a:extLst>
          </p:cNvPr>
          <p:cNvSpPr txBox="1"/>
          <p:nvPr/>
        </p:nvSpPr>
        <p:spPr>
          <a:xfrm>
            <a:off x="0" y="162560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What is a context?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123A78-89D8-4759-8383-16EA7002C7AA}"/>
              </a:ext>
            </a:extLst>
          </p:cNvPr>
          <p:cNvSpPr/>
          <p:nvPr/>
        </p:nvSpPr>
        <p:spPr>
          <a:xfrm>
            <a:off x="330200" y="1005840"/>
            <a:ext cx="11571514" cy="2183675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34404" lvl="1" indent="-132725" defTabSz="96771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A context is an ODI object you define that represents a “situation”  where a similar group of resources appears.</a:t>
            </a:r>
          </a:p>
          <a:p>
            <a:pPr marL="134404" lvl="1" indent="-132725" defTabSz="96771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A context maps logical resources onto their implementations as physical resources (logical architecture onto a physical architecture).</a:t>
            </a:r>
          </a:p>
          <a:p>
            <a:pPr marL="134404" lvl="1" indent="-132725" defTabSz="96771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In a given context, one logical resource is mapped to one unique physical resource.</a:t>
            </a:r>
          </a:p>
          <a:p>
            <a:pPr marL="134404" lvl="1" indent="-132725" defTabSz="96771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Example of contexts:</a:t>
            </a:r>
          </a:p>
          <a:p>
            <a:pPr marL="1679" lvl="1" defTabSz="96771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	– Sites: Boston, Tokyo, and Development</a:t>
            </a:r>
          </a:p>
          <a:p>
            <a:pPr marL="1679" lvl="1" defTabSz="96771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	– Environments: Development, Test, and Production</a:t>
            </a:r>
          </a:p>
        </p:txBody>
      </p:sp>
    </p:spTree>
    <p:extLst>
      <p:ext uri="{BB962C8B-B14F-4D97-AF65-F5344CB8AC3E}">
        <p14:creationId xmlns:p14="http://schemas.microsoft.com/office/powerpoint/2010/main" val="335799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8F548-645B-4CD4-9742-DBF11988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24" y="734906"/>
            <a:ext cx="8396111" cy="5571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181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824E-04C2-4A87-B1C4-6DBECF20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248"/>
            <a:ext cx="12192000" cy="533386"/>
          </a:xfrm>
        </p:spPr>
        <p:txBody>
          <a:bodyPr/>
          <a:lstStyle/>
          <a:p>
            <a:r>
              <a:rPr lang="en-US" dirty="0"/>
              <a:t>   Meeting Agenda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632FA6-001D-4956-BB9C-E046E259E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40" y="1071170"/>
            <a:ext cx="11504128" cy="336007"/>
          </a:xfrm>
          <a:prstGeom prst="rect">
            <a:avLst/>
          </a:prstGeom>
          <a:solidFill>
            <a:schemeClr val="tx2"/>
          </a:solidFill>
          <a:ln w="3810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114295" tIns="76197" rIns="38098" bIns="76197" anchor="ctr"/>
          <a:lstStyle>
            <a:defPPr>
              <a:defRPr lang="de-DE"/>
            </a:defPPr>
            <a:lvl1pPr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pPr defTabSz="483855">
              <a:lnSpc>
                <a:spcPct val="90000"/>
              </a:lnSpc>
              <a:spcBef>
                <a:spcPct val="25000"/>
              </a:spcBef>
              <a:buClrTx/>
              <a:buSzTx/>
            </a:pPr>
            <a:r>
              <a:rPr lang="de-DE" sz="1693" dirty="0">
                <a:solidFill>
                  <a:srgbClr val="FFFFFF"/>
                </a:solidFill>
                <a:cs typeface="Arial" pitchFamily="34" charset="0"/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124DE-9447-42F3-B3A8-0CF47F21E27A}"/>
              </a:ext>
            </a:extLst>
          </p:cNvPr>
          <p:cNvSpPr/>
          <p:nvPr/>
        </p:nvSpPr>
        <p:spPr bwMode="gray">
          <a:xfrm>
            <a:off x="342840" y="1420864"/>
            <a:ext cx="11504128" cy="4016272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DD4C6-4279-4CBD-843F-5D1065FFF144}"/>
              </a:ext>
            </a:extLst>
          </p:cNvPr>
          <p:cNvSpPr txBox="1"/>
          <p:nvPr/>
        </p:nvSpPr>
        <p:spPr bwMode="gray">
          <a:xfrm>
            <a:off x="342840" y="1536110"/>
            <a:ext cx="6197600" cy="41030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What is ODI?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ETL vs E-LT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ODI Components: Overview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ODI Architecture 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ODI Repositories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ODI Studio Components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Topology Navigator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What is a Data-Server?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Security Navigator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What is an Agent?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What is a Context?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Questions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25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45D325E-AC9A-414C-B499-0020199B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2" y="4547978"/>
            <a:ext cx="11410056" cy="1666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F7991-124C-4E45-A180-44F25FBCCC45}"/>
              </a:ext>
            </a:extLst>
          </p:cNvPr>
          <p:cNvSpPr txBox="1"/>
          <p:nvPr/>
        </p:nvSpPr>
        <p:spPr>
          <a:xfrm>
            <a:off x="0" y="197398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What is ODI?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BF53B-766A-4769-9ED4-323DED81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454" y="874452"/>
            <a:ext cx="3719631" cy="3302034"/>
          </a:xfrm>
          <a:prstGeom prst="rect">
            <a:avLst/>
          </a:prstGeom>
          <a:ln w="381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77189-72AC-4052-A5A1-C1EDF6640C4F}"/>
              </a:ext>
            </a:extLst>
          </p:cNvPr>
          <p:cNvSpPr txBox="1"/>
          <p:nvPr/>
        </p:nvSpPr>
        <p:spPr>
          <a:xfrm>
            <a:off x="406389" y="947656"/>
            <a:ext cx="11196322" cy="3527119"/>
          </a:xfrm>
          <a:prstGeom prst="rect">
            <a:avLst/>
          </a:prstGeom>
          <a:noFill/>
          <a:ln w="38100" cmpd="tri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Heterogeneous sources and targets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Built to integrate all data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Flexibility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ODI will adapt to your data warehouse –and not the other way around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Reusable code templates(Knowledge Modules)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fr-FR" dirty="0"/>
              <a:t>Unique E-LT (</a:t>
            </a:r>
            <a:r>
              <a:rPr lang="fr-FR" dirty="0" err="1"/>
              <a:t>Extract</a:t>
            </a:r>
            <a:r>
              <a:rPr lang="fr-FR" dirty="0"/>
              <a:t> -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) architecture</a:t>
            </a:r>
            <a:endParaRPr lang="en-US" dirty="0">
              <a:latin typeface="Tele-GroteskNor" pitchFamily="2" charset="0"/>
              <a:cs typeface="Arial" pitchFamily="34" charset="0"/>
            </a:endParaRP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Flow based mappings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Data quality firewall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Better execution performance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Data Connectivity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Cost-savings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B8C6B3-73F7-4FA0-B27F-19FF7A946651}"/>
              </a:ext>
            </a:extLst>
          </p:cNvPr>
          <p:cNvCxnSpPr>
            <a:cxnSpLocks/>
          </p:cNvCxnSpPr>
          <p:nvPr/>
        </p:nvCxnSpPr>
        <p:spPr>
          <a:xfrm>
            <a:off x="7478294" y="947655"/>
            <a:ext cx="0" cy="3527119"/>
          </a:xfrm>
          <a:prstGeom prst="line">
            <a:avLst/>
          </a:prstGeom>
          <a:ln w="28575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5F7F18-2F98-4024-A167-4036760FDB3A}"/>
              </a:ext>
            </a:extLst>
          </p:cNvPr>
          <p:cNvSpPr/>
          <p:nvPr/>
        </p:nvSpPr>
        <p:spPr bwMode="gray">
          <a:xfrm>
            <a:off x="313372" y="2976880"/>
            <a:ext cx="11141168" cy="302768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C86E-1F2F-4975-8008-0289477E473E}"/>
              </a:ext>
            </a:extLst>
          </p:cNvPr>
          <p:cNvSpPr txBox="1"/>
          <p:nvPr/>
        </p:nvSpPr>
        <p:spPr>
          <a:xfrm>
            <a:off x="0" y="313313"/>
            <a:ext cx="12192000" cy="56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3984" fontAlgn="base">
              <a:lnSpc>
                <a:spcPct val="90000"/>
              </a:lnSpc>
              <a:spcAft>
                <a:spcPct val="0"/>
              </a:spcAft>
            </a:pPr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ETL vs E-LT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D4A0D-D374-444F-A20E-36BDA2E08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" y="990056"/>
            <a:ext cx="11141168" cy="336007"/>
          </a:xfrm>
          <a:prstGeom prst="rect">
            <a:avLst/>
          </a:prstGeom>
          <a:solidFill>
            <a:schemeClr val="tx2"/>
          </a:solidFill>
          <a:ln w="3810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114295" tIns="76197" rIns="38098" bIns="76197" anchor="ctr"/>
          <a:lstStyle>
            <a:defPPr>
              <a:defRPr lang="de-DE"/>
            </a:defPPr>
            <a:lvl1pPr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25000"/>
              </a:spcBef>
              <a:buClrTx/>
              <a:buSzTx/>
              <a:buFontTx/>
              <a:buNone/>
            </a:pPr>
            <a:r>
              <a:rPr lang="de-DE" sz="1693" dirty="0">
                <a:solidFill>
                  <a:schemeClr val="bg1"/>
                </a:solidFill>
                <a:cs typeface="Arial" pitchFamily="34" charset="0"/>
              </a:rPr>
              <a:t>Description</a:t>
            </a:r>
          </a:p>
        </p:txBody>
      </p:sp>
      <p:sp>
        <p:nvSpPr>
          <p:cNvPr id="8" name="VctBodyText_ID_1249322">
            <a:extLst>
              <a:ext uri="{FF2B5EF4-FFF2-40B4-BE49-F238E27FC236}">
                <a16:creationId xmlns:a16="http://schemas.microsoft.com/office/drawing/2014/main" id="{77B7E7B6-4FB2-4542-9BB1-5CF105111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3" y="1332151"/>
            <a:ext cx="11141167" cy="1376029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114295" tIns="380984" rIns="76197" numCol="1"/>
          <a:lstStyle>
            <a:defPPr>
              <a:defRPr lang="de-DE"/>
            </a:defPPr>
            <a:lvl1pPr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Extract: Extracting data from various sources</a:t>
            </a:r>
          </a:p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Load: Loading the data into the destination target</a:t>
            </a:r>
          </a:p>
          <a:p>
            <a:pPr marL="134404" lvl="1" indent="-132725" defTabSz="967710">
              <a:lnSpc>
                <a:spcPct val="9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Transform: Transforming the data according to a set of business rules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3DA20-DC92-4EC8-8732-E50B8584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0" y="3143885"/>
            <a:ext cx="4676775" cy="2505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4FC04-9359-41DB-B86A-D6C6DB7AC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58"/>
          <a:stretch/>
        </p:blipFill>
        <p:spPr>
          <a:xfrm>
            <a:off x="6319520" y="3266440"/>
            <a:ext cx="4800600" cy="23825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1DC04B-40A3-4BD0-A8EA-D8F155CAC3C7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5883956" y="2976880"/>
            <a:ext cx="0" cy="3027680"/>
          </a:xfrm>
          <a:prstGeom prst="line">
            <a:avLst/>
          </a:prstGeom>
          <a:ln w="381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23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45F5FA-6F55-4E82-A057-EB93FAE082BA}"/>
              </a:ext>
            </a:extLst>
          </p:cNvPr>
          <p:cNvSpPr/>
          <p:nvPr/>
        </p:nvSpPr>
        <p:spPr>
          <a:xfrm>
            <a:off x="386081" y="1220819"/>
            <a:ext cx="5689600" cy="2571473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ODI Studio Components:</a:t>
            </a:r>
          </a:p>
          <a:p>
            <a:pPr marL="1587" lvl="1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	– Designer Navigator</a:t>
            </a:r>
          </a:p>
          <a:p>
            <a:pPr marL="1587" lvl="1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	– Operator Navigator</a:t>
            </a:r>
          </a:p>
          <a:p>
            <a:pPr marL="1587" lvl="1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	– Topology Navigator</a:t>
            </a:r>
          </a:p>
          <a:p>
            <a:pPr marL="1587" lvl="1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	– Security Navigator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 ODI agents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 ODI Console</a:t>
            </a:r>
          </a:p>
          <a:p>
            <a:pPr marL="127000" lvl="1" indent="-125413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 ODI repositories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E9D69-2EAA-49F2-9AA1-5F3861A4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34" y="1220819"/>
            <a:ext cx="5065395" cy="408991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450878-F4D6-4D40-8CC2-A4E177EE9331}"/>
              </a:ext>
            </a:extLst>
          </p:cNvPr>
          <p:cNvSpPr txBox="1"/>
          <p:nvPr/>
        </p:nvSpPr>
        <p:spPr>
          <a:xfrm>
            <a:off x="-20319" y="280535"/>
            <a:ext cx="12192000" cy="89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ODI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0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E66F28-738D-47E2-AA5F-39912FB4ABF0}"/>
              </a:ext>
            </a:extLst>
          </p:cNvPr>
          <p:cNvSpPr txBox="1"/>
          <p:nvPr/>
        </p:nvSpPr>
        <p:spPr>
          <a:xfrm>
            <a:off x="0" y="150320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ODI 12C Architecture and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11212-9994-4B4F-8466-FAD81E1C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03" y="996115"/>
            <a:ext cx="8607284" cy="54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1554A8-46BF-41AE-A62A-FE1F3BB6BD47}"/>
              </a:ext>
            </a:extLst>
          </p:cNvPr>
          <p:cNvSpPr txBox="1"/>
          <p:nvPr/>
        </p:nvSpPr>
        <p:spPr>
          <a:xfrm>
            <a:off x="0" y="116462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Master and Work Repositories - Part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42A8C-F423-454A-B733-7555AD71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3" r="15976" b="-853"/>
          <a:stretch/>
        </p:blipFill>
        <p:spPr>
          <a:xfrm>
            <a:off x="431057" y="954475"/>
            <a:ext cx="6116321" cy="471636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17DCF-1B68-42B1-AE8A-8F4F6E7B3127}"/>
              </a:ext>
            </a:extLst>
          </p:cNvPr>
          <p:cNvSpPr txBox="1"/>
          <p:nvPr/>
        </p:nvSpPr>
        <p:spPr>
          <a:xfrm>
            <a:off x="6909828" y="954475"/>
            <a:ext cx="4473938" cy="247452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127000" lvl="1" indent="-125413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Master Repository: It is the data structure containing information about the topology of the company’s IT resources, security, and version management of projects and data models.</a:t>
            </a:r>
          </a:p>
          <a:p>
            <a:pPr marL="1587" lvl="1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endParaRPr lang="en-US" dirty="0">
              <a:latin typeface="Tele-GroteskNor" pitchFamily="2" charset="0"/>
              <a:cs typeface="Arial" pitchFamily="34" charset="0"/>
            </a:endParaRPr>
          </a:p>
          <a:p>
            <a:pPr marL="127000" lvl="1" indent="-125413" algn="just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dirty="0">
                <a:latin typeface="Tele-GroteskNor" pitchFamily="2" charset="0"/>
                <a:cs typeface="Arial" pitchFamily="34" charset="0"/>
              </a:rPr>
              <a:t>Work Repository: It is the data structure containing information about data models, projects, and their use.</a:t>
            </a:r>
          </a:p>
        </p:txBody>
      </p:sp>
    </p:spTree>
    <p:extLst>
      <p:ext uri="{BB962C8B-B14F-4D97-AF65-F5344CB8AC3E}">
        <p14:creationId xmlns:p14="http://schemas.microsoft.com/office/powerpoint/2010/main" val="14955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ini pentru ODI COMPONENTS OVERVIEW">
            <a:extLst>
              <a:ext uri="{FF2B5EF4-FFF2-40B4-BE49-F238E27FC236}">
                <a16:creationId xmlns:a16="http://schemas.microsoft.com/office/drawing/2014/main" id="{8AE5685A-E3BD-4D37-A026-A0D93F85A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55" y="1080104"/>
            <a:ext cx="8508956" cy="4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8C97F-13E4-47E0-BE09-F06B38CF575D}"/>
              </a:ext>
            </a:extLst>
          </p:cNvPr>
          <p:cNvSpPr txBox="1"/>
          <p:nvPr/>
        </p:nvSpPr>
        <p:spPr>
          <a:xfrm>
            <a:off x="0" y="162561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Master and Work Repositories - Part II</a:t>
            </a:r>
          </a:p>
        </p:txBody>
      </p:sp>
    </p:spTree>
    <p:extLst>
      <p:ext uri="{BB962C8B-B14F-4D97-AF65-F5344CB8AC3E}">
        <p14:creationId xmlns:p14="http://schemas.microsoft.com/office/powerpoint/2010/main" val="9949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B30DFA-171F-4FE9-A1DA-52A341CB3F4C}"/>
              </a:ext>
            </a:extLst>
          </p:cNvPr>
          <p:cNvSpPr txBox="1"/>
          <p:nvPr/>
        </p:nvSpPr>
        <p:spPr>
          <a:xfrm>
            <a:off x="0" y="121920"/>
            <a:ext cx="12192000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7" dirty="0">
                <a:solidFill>
                  <a:schemeClr val="tx2"/>
                </a:solidFill>
                <a:latin typeface="TeleGrotesk Headline Ultra" pitchFamily="2" charset="0"/>
                <a:ea typeface="+mj-ea"/>
              </a:rPr>
              <a:t>   Repository Setup: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D4A77-A414-4789-96DA-E7388649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52" y="759417"/>
            <a:ext cx="7767544" cy="53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KnG_Rv4NkW7WDo0_7g1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KnG_Rv4NkW7WDo0_7g1V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lekom 16:9 2015 EN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zu9_Chartpool_20150608.pptx" id="{B1452720-7520-4D9E-B9ED-20AEF7CACA91}" vid="{0A44F166-3C81-41C7-882D-66DB7ABEEA4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A5350FC2FAF7469B9A502ECB152677" ma:contentTypeVersion="12" ma:contentTypeDescription="Create a new document." ma:contentTypeScope="" ma:versionID="4ddafa1e2ed08013ff17e33aab5b592f">
  <xsd:schema xmlns:xsd="http://www.w3.org/2001/XMLSchema" xmlns:xs="http://www.w3.org/2001/XMLSchema" xmlns:p="http://schemas.microsoft.com/office/2006/metadata/properties" xmlns:ns3="72e46965-ccdb-4a08-b06e-33556b4490fa" xmlns:ns4="63291288-506b-463c-a30e-3b72ff5280a7" targetNamespace="http://schemas.microsoft.com/office/2006/metadata/properties" ma:root="true" ma:fieldsID="7d31e311e9ff062383dd324b3fc0a010" ns3:_="" ns4:_="">
    <xsd:import namespace="72e46965-ccdb-4a08-b06e-33556b4490fa"/>
    <xsd:import namespace="63291288-506b-463c-a30e-3b72ff5280a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e46965-ccdb-4a08-b06e-33556b4490f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291288-506b-463c-a30e-3b72ff5280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4E2046-F3FB-4B62-8C16-EFB99EB19F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B4EA3F-7882-4C8D-98E5-4EE98036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e46965-ccdb-4a08-b06e-33556b4490fa"/>
    <ds:schemaRef ds:uri="63291288-506b-463c-a30e-3b72ff5280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31FA54-99FF-4B70-B4E4-75DF8BD57889}">
  <ds:schemaRefs>
    <ds:schemaRef ds:uri="http://schemas.microsoft.com/office/2006/documentManagement/types"/>
    <ds:schemaRef ds:uri="http://www.w3.org/XML/1998/namespace"/>
    <ds:schemaRef ds:uri="http://purl.org/dc/elements/1.1/"/>
    <ds:schemaRef ds:uri="63291288-506b-463c-a30e-3b72ff5280a7"/>
    <ds:schemaRef ds:uri="72e46965-ccdb-4a08-b06e-33556b4490fa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506</Words>
  <Application>Microsoft Office PowerPoint</Application>
  <PresentationFormat>Widescreen</PresentationFormat>
  <Paragraphs>93</Paragraphs>
  <Slides>19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Calibri Light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Office Theme</vt:lpstr>
      <vt:lpstr>Telekom 16:9 2015 EN</vt:lpstr>
      <vt:lpstr>think-cell Slide</vt:lpstr>
      <vt:lpstr>ODI TRAINING - BASICS</vt:lpstr>
      <vt:lpstr>   Meeting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Juganaru, A.</dc:creator>
  <cp:lastModifiedBy>Sirbu, Virgil-Bogdan</cp:lastModifiedBy>
  <cp:revision>158</cp:revision>
  <dcterms:created xsi:type="dcterms:W3CDTF">2019-12-04T16:58:02Z</dcterms:created>
  <dcterms:modified xsi:type="dcterms:W3CDTF">2023-09-25T14:30:25Z</dcterms:modified>
</cp:coreProperties>
</file>